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56" r:id="rId5"/>
    <p:sldId id="261" r:id="rId6"/>
    <p:sldId id="273" r:id="rId7"/>
    <p:sldId id="262" r:id="rId8"/>
    <p:sldId id="263" r:id="rId9"/>
    <p:sldId id="264" r:id="rId10"/>
    <p:sldId id="272" r:id="rId11"/>
    <p:sldId id="275" r:id="rId12"/>
    <p:sldId id="274" r:id="rId13"/>
    <p:sldId id="266" r:id="rId14"/>
    <p:sldId id="257" r:id="rId15"/>
    <p:sldId id="268" r:id="rId16"/>
    <p:sldId id="276" r:id="rId1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9A3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3" autoAdjust="0"/>
    <p:restoredTop sz="77599" autoAdjust="0"/>
  </p:normalViewPr>
  <p:slideViewPr>
    <p:cSldViewPr snapToGrid="0">
      <p:cViewPr varScale="1">
        <p:scale>
          <a:sx n="88" d="100"/>
          <a:sy n="88" d="100"/>
        </p:scale>
        <p:origin x="148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D82DDD-8749-4491-A1DB-513E8003E371}" type="datetimeFigureOut">
              <a:rPr lang="nl-NL" smtClean="0"/>
              <a:t>17-10-2023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32C20-6A0B-4B5C-AF3A-C3BDF3490E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7056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32C20-6A0B-4B5C-AF3A-C3BDF3490E25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1485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32C20-6A0B-4B5C-AF3A-C3BDF3490E25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6059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Roelofs</a:t>
            </a:r>
            <a:r>
              <a:rPr lang="nl-NL" baseline="0" dirty="0"/>
              <a:t> deelde met Mesdag zijn liefde voor natuur en zijn enthousiasme voor kleuren.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32C20-6A0B-4B5C-AF3A-C3BDF3490E25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761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Mesdag</a:t>
            </a:r>
            <a:r>
              <a:rPr lang="nl-NL" baseline="0" dirty="0"/>
              <a:t> schreef in een brief aan de schilder: </a:t>
            </a:r>
            <a:r>
              <a:rPr lang="nl-NL" dirty="0"/>
              <a:t>‘Het witte paard heeft grote kwaliteiten, maar het schijnt me toe, dat het hoofd en de hals te groot zijn in verhouding tot de achterkant: de man met de blauwe kiel is niet goed getekend, evenmin één van de paarden op de achtergrond.’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32C20-6A0B-4B5C-AF3A-C3BDF3490E25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9366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28F23-52C6-4E84-A7FE-61919F8F5A2D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9428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 hebben deze schilderijen met elkaar te maken, behalve dat ze in De</a:t>
            </a: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Mesdag Collectie hangen?</a:t>
            </a: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Mesdag</a:t>
            </a: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hield van werk waarin het maakproces te zien is.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28F23-52C6-4E84-A7FE-61919F8F5A2D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8402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BF03-BF63-4D0B-8894-1FFD240841AD}" type="datetimeFigureOut">
              <a:rPr lang="nl-NL" smtClean="0"/>
              <a:t>17-10-2023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394C0-E355-479B-97CC-28AAB5CDC4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3834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BF03-BF63-4D0B-8894-1FFD240841AD}" type="datetimeFigureOut">
              <a:rPr lang="nl-NL" smtClean="0"/>
              <a:t>17-10-2023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394C0-E355-479B-97CC-28AAB5CDC4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7311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BF03-BF63-4D0B-8894-1FFD240841AD}" type="datetimeFigureOut">
              <a:rPr lang="nl-NL" smtClean="0"/>
              <a:t>17-10-2023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394C0-E355-479B-97CC-28AAB5CDC4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2753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BF03-BF63-4D0B-8894-1FFD240841AD}" type="datetimeFigureOut">
              <a:rPr lang="nl-NL" smtClean="0"/>
              <a:t>17-10-2023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394C0-E355-479B-97CC-28AAB5CDC4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9463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BF03-BF63-4D0B-8894-1FFD240841AD}" type="datetimeFigureOut">
              <a:rPr lang="nl-NL" smtClean="0"/>
              <a:t>17-10-2023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394C0-E355-479B-97CC-28AAB5CDC4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3778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BF03-BF63-4D0B-8894-1FFD240841AD}" type="datetimeFigureOut">
              <a:rPr lang="nl-NL" smtClean="0"/>
              <a:t>17-10-2023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394C0-E355-479B-97CC-28AAB5CDC4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0675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BF03-BF63-4D0B-8894-1FFD240841AD}" type="datetimeFigureOut">
              <a:rPr lang="nl-NL" smtClean="0"/>
              <a:t>17-10-2023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394C0-E355-479B-97CC-28AAB5CDC4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1629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BF03-BF63-4D0B-8894-1FFD240841AD}" type="datetimeFigureOut">
              <a:rPr lang="nl-NL" smtClean="0"/>
              <a:t>17-10-2023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394C0-E355-479B-97CC-28AAB5CDC4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6666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BF03-BF63-4D0B-8894-1FFD240841AD}" type="datetimeFigureOut">
              <a:rPr lang="nl-NL" smtClean="0"/>
              <a:t>17-10-2023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394C0-E355-479B-97CC-28AAB5CDC4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0409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BF03-BF63-4D0B-8894-1FFD240841AD}" type="datetimeFigureOut">
              <a:rPr lang="nl-NL" smtClean="0"/>
              <a:t>17-10-2023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394C0-E355-479B-97CC-28AAB5CDC4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6411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BF03-BF63-4D0B-8894-1FFD240841AD}" type="datetimeFigureOut">
              <a:rPr lang="nl-NL" smtClean="0"/>
              <a:t>17-10-2023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394C0-E355-479B-97CC-28AAB5CDC4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3276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9BF03-BF63-4D0B-8894-1FFD240841AD}" type="datetimeFigureOut">
              <a:rPr lang="nl-NL" smtClean="0"/>
              <a:t>17-10-2023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394C0-E355-479B-97CC-28AAB5CDC4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8944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>
              <a:latin typeface="VGMGotham Rounded Bold" pitchFamily="2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sz="3200" b="1">
                <a:latin typeface="VGMGotham Rounded Bold" pitchFamily="2" charset="0"/>
              </a:rPr>
              <a:t>Kritisch kijken</a:t>
            </a:r>
            <a:endParaRPr lang="nl-NL" sz="3200" b="1" dirty="0">
              <a:latin typeface="VGMGotham Rounded Bold" pitchFamily="2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549102"/>
            <a:ext cx="12192000" cy="3385542"/>
          </a:xfrm>
          <a:prstGeom prst="rect">
            <a:avLst/>
          </a:prstGeom>
          <a:solidFill>
            <a:srgbClr val="719A3E"/>
          </a:solidFill>
        </p:spPr>
        <p:txBody>
          <a:bodyPr wrap="square" rtlCol="0">
            <a:spAutoFit/>
          </a:bodyPr>
          <a:lstStyle/>
          <a:p>
            <a:pPr algn="ctr"/>
            <a:endParaRPr lang="nl-NL" sz="6000" dirty="0">
              <a:latin typeface="VGMGotham Rounded Bold" pitchFamily="2" charset="0"/>
            </a:endParaRPr>
          </a:p>
          <a:p>
            <a:pPr algn="ctr"/>
            <a:r>
              <a:rPr lang="nl-NL" sz="6000" b="1" dirty="0">
                <a:latin typeface="VGMGotham Rounded Bold" pitchFamily="2" charset="0"/>
              </a:rPr>
              <a:t>De Mesdag Collectie</a:t>
            </a:r>
            <a:br>
              <a:rPr lang="nl-NL" sz="6000" dirty="0">
                <a:latin typeface="VGMGotham Rounded Bold" pitchFamily="2" charset="0"/>
              </a:rPr>
            </a:br>
            <a:r>
              <a:rPr lang="nl-NL" sz="2800" b="1" dirty="0">
                <a:latin typeface="VGMGotham Rounded Bold" pitchFamily="2" charset="0"/>
              </a:rPr>
              <a:t>Kritisch kijken</a:t>
            </a:r>
          </a:p>
          <a:p>
            <a:pPr algn="ctr"/>
            <a:endParaRPr lang="nl-NL" sz="6600" b="1" dirty="0"/>
          </a:p>
        </p:txBody>
      </p:sp>
    </p:spTree>
    <p:extLst>
      <p:ext uri="{BB962C8B-B14F-4D97-AF65-F5344CB8AC3E}">
        <p14:creationId xmlns:p14="http://schemas.microsoft.com/office/powerpoint/2010/main" val="3258341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latin typeface="VGMGotham Rounded Bold" pitchFamily="2" charset="0"/>
              </a:rPr>
              <a:t>Mesdag verzamelde veel kunstwerken.</a:t>
            </a: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62" y="1427214"/>
            <a:ext cx="3925844" cy="5124682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865" y="1427214"/>
            <a:ext cx="3764727" cy="257251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865" y="4137175"/>
            <a:ext cx="3764727" cy="2414721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52" y="1447553"/>
            <a:ext cx="3009848" cy="510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877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" y="365125"/>
            <a:ext cx="12192000" cy="1325563"/>
          </a:xfrm>
        </p:spPr>
        <p:txBody>
          <a:bodyPr/>
          <a:lstStyle/>
          <a:p>
            <a:pPr algn="ctr"/>
            <a:r>
              <a:rPr lang="nl-NL" dirty="0">
                <a:latin typeface="VGMGotham Rounded Bold" pitchFamily="2" charset="0"/>
              </a:rPr>
              <a:t>Wat verbindt deze schilderijen?</a:t>
            </a: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29" y="1589115"/>
            <a:ext cx="3854855" cy="5032015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865" y="1578946"/>
            <a:ext cx="3764727" cy="257251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864" y="4212614"/>
            <a:ext cx="3764727" cy="2414721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270" y="1589116"/>
            <a:ext cx="2967198" cy="503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887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221" y="365125"/>
            <a:ext cx="11550316" cy="1325563"/>
          </a:xfrm>
        </p:spPr>
        <p:txBody>
          <a:bodyPr/>
          <a:lstStyle/>
          <a:p>
            <a:pPr algn="ctr"/>
            <a:r>
              <a:rPr lang="nl-NL" dirty="0">
                <a:latin typeface="VGMGotham Rounded Bold" pitchFamily="2" charset="0"/>
              </a:rPr>
              <a:t>Welk beeld weg?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337" y="1553592"/>
            <a:ext cx="3974417" cy="254197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337" y="4163627"/>
            <a:ext cx="7569519" cy="245023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919" y="1553592"/>
            <a:ext cx="3546937" cy="254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19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66572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0" y="3831"/>
            <a:ext cx="12192000" cy="1754326"/>
          </a:xfrm>
          <a:prstGeom prst="rect">
            <a:avLst/>
          </a:prstGeom>
          <a:solidFill>
            <a:srgbClr val="719A3E"/>
          </a:solidFill>
        </p:spPr>
        <p:txBody>
          <a:bodyPr wrap="square" rtlCol="0">
            <a:spAutoFit/>
          </a:bodyPr>
          <a:lstStyle/>
          <a:p>
            <a:pPr algn="ctr"/>
            <a:endParaRPr lang="nl-NL" dirty="0"/>
          </a:p>
          <a:p>
            <a:pPr algn="ctr"/>
            <a:r>
              <a:rPr lang="nl-NL" b="1" dirty="0"/>
              <a:t>Opdracht</a:t>
            </a:r>
          </a:p>
          <a:p>
            <a:pPr algn="ctr"/>
            <a:r>
              <a:rPr lang="nl-NL" dirty="0"/>
              <a:t>Stel je eigen collectie samen! </a:t>
            </a:r>
          </a:p>
          <a:p>
            <a:pPr algn="ctr"/>
            <a:r>
              <a:rPr lang="nl-NL" dirty="0"/>
              <a:t>Ga naar de website van De Mesdag Collectie. Daar kan je de gehele collectie bekijken. </a:t>
            </a:r>
          </a:p>
          <a:p>
            <a:pPr algn="ctr"/>
            <a:r>
              <a:rPr lang="nl-NL" dirty="0"/>
              <a:t>Kies drie kunstwerken uit die jij in jouw eigen museum zou willen hebben.</a:t>
            </a:r>
          </a:p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34210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6284" y="5962237"/>
            <a:ext cx="11027516" cy="653717"/>
          </a:xfrm>
        </p:spPr>
        <p:txBody>
          <a:bodyPr>
            <a:normAutofit/>
          </a:bodyPr>
          <a:lstStyle/>
          <a:p>
            <a:pPr algn="ctr"/>
            <a:r>
              <a:rPr lang="nl-NL" sz="1800" dirty="0">
                <a:latin typeface="VGMGotham Rounded Bold"/>
              </a:rPr>
              <a:t>Wie heeft de Mesdag Collectie al eerder bezocht? </a:t>
            </a:r>
            <a:br>
              <a:rPr lang="nl-NL" sz="1800" dirty="0">
                <a:latin typeface="VGMGotham Rounded Bold"/>
              </a:rPr>
            </a:br>
            <a:r>
              <a:rPr lang="nl-NL" sz="1800" dirty="0">
                <a:latin typeface="VGMGotham Rounded Bold"/>
              </a:rPr>
              <a:t>Weten jullie wie Hendrik Willem en </a:t>
            </a:r>
            <a:r>
              <a:rPr lang="nl-NL" sz="1800" dirty="0" err="1">
                <a:latin typeface="VGMGotham Rounded Bold"/>
              </a:rPr>
              <a:t>Sientje</a:t>
            </a:r>
            <a:r>
              <a:rPr lang="nl-NL" sz="1800" dirty="0">
                <a:latin typeface="VGMGotham Rounded Bold"/>
              </a:rPr>
              <a:t> Mesdag waren?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100508" y="228308"/>
            <a:ext cx="3253292" cy="573392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2000" dirty="0">
              <a:latin typeface="VGMGotham Rounded Bold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854" y="228308"/>
            <a:ext cx="7634375" cy="565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75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>
              <a:latin typeface="VGMGotham Rounded Bold" pitchFamily="2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nl-NL" sz="3200" b="1" dirty="0">
              <a:latin typeface="VGMGotham Rounded Bold" pitchFamily="2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807286"/>
            <a:ext cx="12192000" cy="3046988"/>
          </a:xfrm>
          <a:prstGeom prst="rect">
            <a:avLst/>
          </a:prstGeom>
          <a:solidFill>
            <a:srgbClr val="719A3E"/>
          </a:solidFill>
        </p:spPr>
        <p:txBody>
          <a:bodyPr wrap="square" rtlCol="0">
            <a:spAutoFit/>
          </a:bodyPr>
          <a:lstStyle/>
          <a:p>
            <a:pPr algn="ctr"/>
            <a:endParaRPr lang="nl-NL" sz="6000" dirty="0">
              <a:latin typeface="VGMGotham Rounded Bold" pitchFamily="2" charset="0"/>
            </a:endParaRPr>
          </a:p>
          <a:p>
            <a:pPr algn="ctr"/>
            <a:r>
              <a:rPr lang="nl-NL" sz="6600" b="1" dirty="0"/>
              <a:t>Mesdag, de schilder</a:t>
            </a:r>
            <a:br>
              <a:rPr lang="nl-NL" sz="6600" b="1" dirty="0"/>
            </a:br>
            <a:endParaRPr lang="nl-NL" sz="6600" b="1" dirty="0"/>
          </a:p>
        </p:txBody>
      </p:sp>
    </p:spTree>
    <p:extLst>
      <p:ext uri="{BB962C8B-B14F-4D97-AF65-F5344CB8AC3E}">
        <p14:creationId xmlns:p14="http://schemas.microsoft.com/office/powerpoint/2010/main" val="3534330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nl-NL" dirty="0">
                <a:latin typeface="VGMGotham Rounded Bold"/>
              </a:rPr>
              <a:t>Hendrik Willem Mesdag kreeg les van Willem Roelofs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0072" y="2006822"/>
            <a:ext cx="3528935" cy="435133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135" y="1968513"/>
            <a:ext cx="7137638" cy="4389647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211592" y="6266653"/>
            <a:ext cx="3497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VGMGotham Rounded Bold"/>
              </a:rPr>
              <a:t>Dit is Willem Roelofs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4367135" y="6358160"/>
            <a:ext cx="6986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VGMGotham Rounded Bold"/>
              </a:rPr>
              <a:t>Willem Roelofs (1822-1897), bij de boerderij (Noorden), 1880</a:t>
            </a:r>
          </a:p>
        </p:txBody>
      </p:sp>
    </p:spTree>
    <p:extLst>
      <p:ext uri="{BB962C8B-B14F-4D97-AF65-F5344CB8AC3E}">
        <p14:creationId xmlns:p14="http://schemas.microsoft.com/office/powerpoint/2010/main" val="975170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2012" y="653549"/>
            <a:ext cx="10515600" cy="1325563"/>
          </a:xfrm>
        </p:spPr>
        <p:txBody>
          <a:bodyPr/>
          <a:lstStyle/>
          <a:p>
            <a:r>
              <a:rPr lang="nl-NL" dirty="0">
                <a:latin typeface="VGMGotham Rounded Bold"/>
              </a:rPr>
              <a:t>Wat heeft Mesdag geleerd van Roelofs?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72184" y="3987004"/>
            <a:ext cx="47632" cy="28579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78" y="2282936"/>
            <a:ext cx="5277854" cy="3245136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2442" y="2282936"/>
            <a:ext cx="6545179" cy="326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589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64968" y="365125"/>
            <a:ext cx="4888832" cy="1325563"/>
          </a:xfrm>
        </p:spPr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06117" y="621798"/>
            <a:ext cx="5321968" cy="58118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i="1" dirty="0">
                <a:latin typeface="VGMGotham Rounded Bold"/>
              </a:rPr>
              <a:t>’Mesdag </a:t>
            </a:r>
            <a:r>
              <a:rPr lang="nl-NL" i="1" dirty="0" err="1">
                <a:latin typeface="VGMGotham Rounded Bold"/>
              </a:rPr>
              <a:t>wiensdag</a:t>
            </a:r>
            <a:r>
              <a:rPr lang="nl-NL" i="1" dirty="0">
                <a:latin typeface="VGMGotham Rounded Bold"/>
              </a:rPr>
              <a:t> werken nog niet lang geleden een gruwel waren in de </a:t>
            </a:r>
            <a:r>
              <a:rPr lang="nl-NL" i="1" dirty="0" err="1">
                <a:latin typeface="VGMGotham Rounded Bold"/>
              </a:rPr>
              <a:t>oogen</a:t>
            </a:r>
            <a:r>
              <a:rPr lang="nl-NL" i="1" dirty="0">
                <a:latin typeface="VGMGotham Rounded Bold"/>
              </a:rPr>
              <a:t> van vele kunstlief hebbers, begint thans een </a:t>
            </a:r>
            <a:r>
              <a:rPr lang="nl-NL" i="1" dirty="0" err="1">
                <a:latin typeface="VGMGotham Rounded Bold"/>
              </a:rPr>
              <a:t>lievingelingskind</a:t>
            </a:r>
            <a:r>
              <a:rPr lang="nl-NL" i="1" dirty="0">
                <a:latin typeface="VGMGotham Rounded Bold"/>
              </a:rPr>
              <a:t> van het publiek te worden.’</a:t>
            </a:r>
            <a:endParaRPr lang="nl-NL" dirty="0">
              <a:latin typeface="VGMGotham Rounded Bold"/>
            </a:endParaRPr>
          </a:p>
          <a:p>
            <a:pPr marL="0" indent="0">
              <a:buNone/>
            </a:pPr>
            <a:endParaRPr lang="nl-NL" dirty="0">
              <a:latin typeface="VGMGotham Rounded Bold"/>
            </a:endParaRPr>
          </a:p>
          <a:p>
            <a:pPr marL="0" indent="0">
              <a:buNone/>
            </a:pPr>
            <a:r>
              <a:rPr lang="nl-NL" sz="2400" dirty="0">
                <a:latin typeface="VGMGotham Rounded Bold"/>
              </a:rPr>
              <a:t>Wat vind jij van de kunstwerken van Mesdag? Leg uit aan de hand van dit kunstwerk.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0"/>
            <a:ext cx="579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521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899484" cy="3436854"/>
          </a:xfrm>
        </p:spPr>
        <p:txBody>
          <a:bodyPr>
            <a:normAutofit fontScale="90000"/>
          </a:bodyPr>
          <a:lstStyle/>
          <a:p>
            <a:r>
              <a:rPr lang="nl-NL" dirty="0">
                <a:latin typeface="VGMGotham Rounded Bold"/>
              </a:rPr>
              <a:t>Mesdag was kritisch over het werk van andere schilders. Wat voor feedback zou hij hebben voor de schilder van dit schilderij?</a:t>
            </a: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02905" y="-1"/>
            <a:ext cx="4989095" cy="688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54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77240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0" y="5042966"/>
            <a:ext cx="12192000" cy="2031325"/>
          </a:xfrm>
          <a:prstGeom prst="rect">
            <a:avLst/>
          </a:prstGeom>
          <a:solidFill>
            <a:srgbClr val="719A3E"/>
          </a:solidFill>
        </p:spPr>
        <p:txBody>
          <a:bodyPr wrap="square" rtlCol="0">
            <a:spAutoFit/>
          </a:bodyPr>
          <a:lstStyle/>
          <a:p>
            <a:pPr algn="ctr"/>
            <a:br>
              <a:rPr lang="nl-NL" b="1" dirty="0">
                <a:latin typeface="VGMGotham Rounded Bold"/>
              </a:rPr>
            </a:br>
            <a:r>
              <a:rPr lang="nl-NL" b="1" dirty="0">
                <a:latin typeface="VGMGotham Rounded Bold"/>
              </a:rPr>
              <a:t>Opdracht</a:t>
            </a:r>
          </a:p>
          <a:p>
            <a:pPr algn="ctr"/>
            <a:r>
              <a:rPr lang="nl-NL" b="1" dirty="0">
                <a:latin typeface="VGMGotham Rounded Bold"/>
              </a:rPr>
              <a:t> </a:t>
            </a:r>
            <a:r>
              <a:rPr lang="nl-NL" dirty="0">
                <a:latin typeface="VGMGotham Rounded Bold"/>
              </a:rPr>
              <a:t>Kijk eens goed naar deze lucht. Wat valt je op? </a:t>
            </a:r>
            <a:br>
              <a:rPr lang="nl-NL" dirty="0">
                <a:latin typeface="VGMGotham Rounded Bold"/>
              </a:rPr>
            </a:br>
            <a:r>
              <a:rPr lang="nl-NL" dirty="0">
                <a:latin typeface="VGMGotham Rounded Bold"/>
              </a:rPr>
              <a:t>Mesdag en zijn collega’s keken naar de lucht, het licht en het weer van een specifiek moment. </a:t>
            </a:r>
          </a:p>
          <a:p>
            <a:pPr algn="ctr"/>
            <a:endParaRPr lang="nl-NL" dirty="0">
              <a:latin typeface="VGMGotham Rounded Bold"/>
            </a:endParaRPr>
          </a:p>
          <a:p>
            <a:pPr algn="ctr"/>
            <a:r>
              <a:rPr lang="nl-NL" dirty="0">
                <a:latin typeface="VGMGotham Rounded Bold"/>
              </a:rPr>
              <a:t>Ga of kijk naar buiten. Teken in 1 minuut de lucht na. </a:t>
            </a:r>
            <a:br>
              <a:rPr lang="nl-NL" dirty="0">
                <a:latin typeface="VGMGotham Rounded Bold"/>
              </a:rPr>
            </a:br>
            <a:endParaRPr lang="nl-NL" dirty="0">
              <a:latin typeface="VGMGotham Rounded Bold"/>
            </a:endParaRPr>
          </a:p>
        </p:txBody>
      </p:sp>
    </p:spTree>
    <p:extLst>
      <p:ext uri="{BB962C8B-B14F-4D97-AF65-F5344CB8AC3E}">
        <p14:creationId xmlns:p14="http://schemas.microsoft.com/office/powerpoint/2010/main" val="1381733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>
              <a:latin typeface="VGMGotham Rounded Bold" pitchFamily="2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nl-NL" sz="3200" b="1" dirty="0">
              <a:latin typeface="VGMGotham Rounded Bold" pitchFamily="2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764255"/>
            <a:ext cx="12192000" cy="3046988"/>
          </a:xfrm>
          <a:prstGeom prst="rect">
            <a:avLst/>
          </a:prstGeom>
          <a:solidFill>
            <a:srgbClr val="719A3E"/>
          </a:solidFill>
        </p:spPr>
        <p:txBody>
          <a:bodyPr wrap="square" rtlCol="0">
            <a:spAutoFit/>
          </a:bodyPr>
          <a:lstStyle/>
          <a:p>
            <a:pPr algn="ctr"/>
            <a:endParaRPr lang="nl-NL" sz="6000" dirty="0">
              <a:latin typeface="VGMGotham Rounded Bold" pitchFamily="2" charset="0"/>
            </a:endParaRPr>
          </a:p>
          <a:p>
            <a:pPr algn="ctr"/>
            <a:r>
              <a:rPr lang="nl-NL" sz="6600" b="1" dirty="0"/>
              <a:t>Mesdag, de verzamelaar</a:t>
            </a:r>
            <a:br>
              <a:rPr lang="nl-NL" sz="6600" b="1" dirty="0"/>
            </a:br>
            <a:endParaRPr lang="nl-NL" sz="6600" b="1" dirty="0"/>
          </a:p>
        </p:txBody>
      </p:sp>
    </p:spTree>
    <p:extLst>
      <p:ext uri="{BB962C8B-B14F-4D97-AF65-F5344CB8AC3E}">
        <p14:creationId xmlns:p14="http://schemas.microsoft.com/office/powerpoint/2010/main" val="87753829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00A30E41DD194BAF8299538CE62E12" ma:contentTypeVersion="7" ma:contentTypeDescription="Een nieuw document maken." ma:contentTypeScope="" ma:versionID="1e2b32b85fe16ef9de55820c687b1751">
  <xsd:schema xmlns:xsd="http://www.w3.org/2001/XMLSchema" xmlns:xs="http://www.w3.org/2001/XMLSchema" xmlns:p="http://schemas.microsoft.com/office/2006/metadata/properties" xmlns:ns2="1d7357fc-67a9-4cc4-a5c1-e80393f5326d" xmlns:ns3="df54ddda-012b-404a-ab63-7b3b9127f28e" targetNamespace="http://schemas.microsoft.com/office/2006/metadata/properties" ma:root="true" ma:fieldsID="49fac5d8f42ea28e6bb1bb6cbfb7e783" ns2:_="" ns3:_="">
    <xsd:import namespace="1d7357fc-67a9-4cc4-a5c1-e80393f5326d"/>
    <xsd:import namespace="df54ddda-012b-404a-ab63-7b3b9127f28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7357fc-67a9-4cc4-a5c1-e80393f532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54ddda-012b-404a-ab63-7b3b9127f28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f54ddda-012b-404a-ab63-7b3b9127f28e">
      <UserInfo>
        <DisplayName>Emine Turan</DisplayName>
        <AccountId>640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480EC464-FDFF-427F-B922-7C84464F7100}"/>
</file>

<file path=customXml/itemProps2.xml><?xml version="1.0" encoding="utf-8"?>
<ds:datastoreItem xmlns:ds="http://schemas.openxmlformats.org/officeDocument/2006/customXml" ds:itemID="{4CE0AE58-CC39-4C1E-A44D-0435E0C779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2550715-C086-4C39-8EA9-A11FAC2F9C65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1a049f3e-06a0-4cf6-afd8-a61a0aef2e06"/>
    <ds:schemaRef ds:uri="http://schemas.microsoft.com/office/2006/metadata/properties"/>
    <ds:schemaRef ds:uri="http://purl.org/dc/terms/"/>
    <ds:schemaRef ds:uri="91b309e9-7c27-4a64-9a36-e3548fc27d16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e131b028-f81c-4cd6-902d-a3a7107d2e6a}" enabled="1" method="Standard" siteId="{9ddb2f6b-ed26-456a-8680-3b375cbad516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</TotalTime>
  <Words>347</Words>
  <Application>Microsoft Office PowerPoint</Application>
  <PresentationFormat>Breedbeeld</PresentationFormat>
  <Paragraphs>38</Paragraphs>
  <Slides>13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VGMGotham Rounded Bold</vt:lpstr>
      <vt:lpstr>Kantoorthema</vt:lpstr>
      <vt:lpstr>PowerPoint-presentatie</vt:lpstr>
      <vt:lpstr>Wie heeft de Mesdag Collectie al eerder bezocht?  Weten jullie wie Hendrik Willem en Sientje Mesdag waren?</vt:lpstr>
      <vt:lpstr>PowerPoint-presentatie</vt:lpstr>
      <vt:lpstr>Hendrik Willem Mesdag kreeg les van Willem Roelofs</vt:lpstr>
      <vt:lpstr>Wat heeft Mesdag geleerd van Roelofs?</vt:lpstr>
      <vt:lpstr>PowerPoint-presentatie</vt:lpstr>
      <vt:lpstr>Mesdag was kritisch over het werk van andere schilders. Wat voor feedback zou hij hebben voor de schilder van dit schilderij?</vt:lpstr>
      <vt:lpstr>PowerPoint-presentatie</vt:lpstr>
      <vt:lpstr>PowerPoint-presentatie</vt:lpstr>
      <vt:lpstr>Mesdag verzamelde veel kunstwerken.</vt:lpstr>
      <vt:lpstr>Wat verbindt deze schilderijen?</vt:lpstr>
      <vt:lpstr>Welk beeld weg?</vt:lpstr>
      <vt:lpstr>PowerPoint-presentatie</vt:lpstr>
    </vt:vector>
  </TitlesOfParts>
  <Company>Van Gogh Museum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Mesdag Collectie</dc:title>
  <dc:creator>S.Broekhoven</dc:creator>
  <cp:lastModifiedBy>Emine Turan</cp:lastModifiedBy>
  <cp:revision>31</cp:revision>
  <dcterms:created xsi:type="dcterms:W3CDTF">2017-09-11T09:34:14Z</dcterms:created>
  <dcterms:modified xsi:type="dcterms:W3CDTF">2023-10-17T12:04:12Z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0x010100F500A30E41DD194BAF8299538CE62E12</vt:lpwstr>
  </property>
  <property fmtid="{D5CDD505-2E9C-101B-9397-08002B2CF9AE}" pid="3" name="Order">
    <vt:r8>100</vt:r8>
  </property>
  <property fmtid="{D5CDD505-2E9C-101B-9397-08002B2CF9AE}" pid="4" name="MediaServiceImageTags">
    <vt:lpwstr/>
  </property>
</Properties>
</file>